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89" r:id="rId2"/>
    <p:sldId id="941" r:id="rId3"/>
    <p:sldId id="940" r:id="rId4"/>
    <p:sldId id="942" r:id="rId5"/>
    <p:sldId id="943" r:id="rId6"/>
    <p:sldId id="944" r:id="rId7"/>
    <p:sldId id="665" r:id="rId8"/>
    <p:sldId id="668" r:id="rId9"/>
    <p:sldId id="946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9">
          <p15:clr>
            <a:srgbClr val="A4A3A4"/>
          </p15:clr>
        </p15:guide>
        <p15:guide id="2" pos="2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0000"/>
    <a:srgbClr val="838383"/>
    <a:srgbClr val="BB2924"/>
    <a:srgbClr val="BB292C"/>
    <a:srgbClr val="BB2928"/>
    <a:srgbClr val="D92728"/>
    <a:srgbClr val="CC0424"/>
    <a:srgbClr val="2E67B2"/>
    <a:srgbClr val="636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6A3DE-4FF6-095C-8C3C-1F1AA698D075}" v="13" dt="2019-06-06T15:56:18.596"/>
    <p1510:client id="{6B3491A5-93C5-460E-B3E5-85255DF260CC}" v="20" dt="2019-06-06T15:22:01.658"/>
    <p1510:client id="{9C33C2DB-4C1B-D157-1209-39C6E01327DA}" v="7" dt="2019-06-06T16:06:41.662"/>
    <p1510:client id="{CA9DFBE7-3105-4985-86CB-9A77F950D4C1}" v="33" dt="2019-06-06T16:35:10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>
        <p:guide orient="horz" pos="3059"/>
        <p:guide pos="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3A677-7606-8747-8252-CEE5F518BFC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3ABC0-C9B2-0343-A14C-11871C4A1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5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A6056-37CC-C540-9CE6-38906B3677CE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81E2D-F026-5242-A342-41C313AC9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7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6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8BCB1-B904-41DD-B73D-9D6587A2E0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0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5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1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7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46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1E2D-F026-5242-A342-41C313AC9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3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s://twitter.com/OnwardTech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s://www.linkedin.com/company/11498?trk=NUS_CMPY_TWIT" TargetMode="External"/><Relationship Id="rId4" Type="http://schemas.openxmlformats.org/officeDocument/2006/relationships/hyperlink" Target="http://www.onwardgroup.com" TargetMode="External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4347" y="1946162"/>
            <a:ext cx="6114143" cy="110251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BB292C"/>
                </a:solidFill>
              </a:defRPr>
            </a:lvl1pPr>
          </a:lstStyle>
          <a:p>
            <a:r>
              <a:rPr lang="en-US"/>
              <a:t> </a:t>
            </a:r>
            <a:r>
              <a:rPr lang="en-US">
                <a:solidFill>
                  <a:srgbClr val="2E67B2"/>
                </a:solidFill>
              </a:rPr>
              <a:t>/</a:t>
            </a:r>
            <a:r>
              <a:rPr lang="en-US">
                <a:solidFill>
                  <a:srgbClr val="CC0424"/>
                </a:solidFill>
              </a:rPr>
              <a:t>/ </a:t>
            </a:r>
            <a:r>
              <a:rPr lang="en-US">
                <a:solidFill>
                  <a:srgbClr val="2E67B2"/>
                </a:solidFill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686" y="3193143"/>
            <a:ext cx="5759904" cy="57331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318284" y="444264"/>
            <a:ext cx="3068" cy="4320"/>
          </a:xfrm>
          <a:custGeom>
            <a:avLst/>
            <a:gdLst/>
            <a:ahLst/>
            <a:cxnLst>
              <a:cxn ang="0">
                <a:pos x="3068" y="0"/>
              </a:cxn>
              <a:cxn ang="0">
                <a:pos x="2190" y="0"/>
              </a:cxn>
              <a:cxn ang="0">
                <a:pos x="0" y="4320"/>
              </a:cxn>
              <a:cxn ang="0">
                <a:pos x="2460" y="4320"/>
              </a:cxn>
              <a:cxn ang="0">
                <a:pos x="3068" y="3112"/>
              </a:cxn>
              <a:cxn ang="0">
                <a:pos x="3068" y="0"/>
              </a:cxn>
            </a:cxnLst>
            <a:rect l="0" t="0" r="r" b="b"/>
            <a:pathLst>
              <a:path w="3068" h="4320">
                <a:moveTo>
                  <a:pt x="3068" y="0"/>
                </a:moveTo>
                <a:lnTo>
                  <a:pt x="2190" y="0"/>
                </a:lnTo>
                <a:lnTo>
                  <a:pt x="0" y="4320"/>
                </a:lnTo>
                <a:lnTo>
                  <a:pt x="2460" y="4320"/>
                </a:lnTo>
                <a:lnTo>
                  <a:pt x="3068" y="3112"/>
                </a:lnTo>
                <a:lnTo>
                  <a:pt x="3068" y="0"/>
                </a:lnTo>
                <a:close/>
              </a:path>
            </a:pathLst>
          </a:custGeom>
          <a:solidFill>
            <a:srgbClr val="0068B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1200"/>
          </a:p>
        </p:txBody>
      </p:sp>
      <p:sp>
        <p:nvSpPr>
          <p:cNvPr id="25" name="Freeform 9"/>
          <p:cNvSpPr>
            <a:spLocks/>
          </p:cNvSpPr>
          <p:nvPr userDrawn="1"/>
        </p:nvSpPr>
        <p:spPr bwMode="auto">
          <a:xfrm>
            <a:off x="8372475" y="3698081"/>
            <a:ext cx="771525" cy="1445419"/>
          </a:xfrm>
          <a:custGeom>
            <a:avLst/>
            <a:gdLst/>
            <a:ahLst/>
            <a:cxnLst>
              <a:cxn ang="0">
                <a:pos x="608" y="0"/>
              </a:cxn>
              <a:cxn ang="0">
                <a:pos x="0" y="1214"/>
              </a:cxn>
              <a:cxn ang="0">
                <a:pos x="608" y="1214"/>
              </a:cxn>
              <a:cxn ang="0">
                <a:pos x="608" y="0"/>
              </a:cxn>
            </a:cxnLst>
            <a:rect l="0" t="0" r="r" b="b"/>
            <a:pathLst>
              <a:path w="608" h="1214">
                <a:moveTo>
                  <a:pt x="608" y="0"/>
                </a:moveTo>
                <a:lnTo>
                  <a:pt x="0" y="1214"/>
                </a:lnTo>
                <a:lnTo>
                  <a:pt x="608" y="1214"/>
                </a:lnTo>
                <a:lnTo>
                  <a:pt x="608" y="0"/>
                </a:lnTo>
                <a:close/>
              </a:path>
            </a:pathLst>
          </a:custGeom>
          <a:solidFill>
            <a:srgbClr val="BB292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CC0424"/>
              </a:solidFill>
            </a:endParaRPr>
          </a:p>
        </p:txBody>
      </p:sp>
      <p:sp>
        <p:nvSpPr>
          <p:cNvPr id="26" name="Freeform 10"/>
          <p:cNvSpPr>
            <a:spLocks/>
          </p:cNvSpPr>
          <p:nvPr userDrawn="1"/>
        </p:nvSpPr>
        <p:spPr bwMode="auto">
          <a:xfrm>
            <a:off x="5491162" y="0"/>
            <a:ext cx="3652838" cy="5143500"/>
          </a:xfrm>
          <a:custGeom>
            <a:avLst/>
            <a:gdLst/>
            <a:ahLst/>
            <a:cxnLst>
              <a:cxn ang="0">
                <a:pos x="3068" y="0"/>
              </a:cxn>
              <a:cxn ang="0">
                <a:pos x="2190" y="0"/>
              </a:cxn>
              <a:cxn ang="0">
                <a:pos x="0" y="4320"/>
              </a:cxn>
              <a:cxn ang="0">
                <a:pos x="2460" y="4320"/>
              </a:cxn>
              <a:cxn ang="0">
                <a:pos x="3068" y="3112"/>
              </a:cxn>
              <a:cxn ang="0">
                <a:pos x="3068" y="0"/>
              </a:cxn>
            </a:cxnLst>
            <a:rect l="0" t="0" r="r" b="b"/>
            <a:pathLst>
              <a:path w="3068" h="4320">
                <a:moveTo>
                  <a:pt x="3068" y="0"/>
                </a:moveTo>
                <a:lnTo>
                  <a:pt x="2190" y="0"/>
                </a:lnTo>
                <a:lnTo>
                  <a:pt x="0" y="4320"/>
                </a:lnTo>
                <a:lnTo>
                  <a:pt x="2460" y="4320"/>
                </a:lnTo>
                <a:lnTo>
                  <a:pt x="3068" y="3112"/>
                </a:lnTo>
                <a:lnTo>
                  <a:pt x="3068" y="0"/>
                </a:lnTo>
                <a:close/>
              </a:path>
            </a:pathLst>
          </a:custGeom>
          <a:solidFill>
            <a:srgbClr val="0068B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E67B2"/>
              </a:solidFill>
            </a:endParaRPr>
          </a:p>
        </p:txBody>
      </p:sp>
      <p:pic>
        <p:nvPicPr>
          <p:cNvPr id="30" name="Picture 2" descr="C:\Users\cs5\Desktop\logo1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421283" y="502382"/>
            <a:ext cx="2080390" cy="491729"/>
          </a:xfrm>
          <a:prstGeom prst="rect">
            <a:avLst/>
          </a:prstGeom>
          <a:noFill/>
        </p:spPr>
      </p:pic>
      <p:pic>
        <p:nvPicPr>
          <p:cNvPr id="31" name="Picture 2" descr="G:\Gauri\Other-Project\Onword-PPT\Onward-from-Nikita\Onward-footer_revised\for cove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37700" y="4635744"/>
            <a:ext cx="2035067" cy="275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828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850"/>
            <a:ext cx="8229600" cy="675974"/>
          </a:xfrm>
        </p:spPr>
        <p:txBody>
          <a:bodyPr/>
          <a:lstStyle>
            <a:lvl1pPr>
              <a:defRPr>
                <a:solidFill>
                  <a:srgbClr val="2E67B2"/>
                </a:solidFill>
              </a:defRPr>
            </a:lvl1pPr>
          </a:lstStyle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06824"/>
            <a:ext cx="8229600" cy="388063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8150" y="712520"/>
            <a:ext cx="8705850" cy="1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11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986059" y="154780"/>
            <a:ext cx="700740" cy="4209401"/>
          </a:xfrm>
        </p:spPr>
        <p:txBody>
          <a:bodyPr vert="eaVert"/>
          <a:lstStyle/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154780"/>
            <a:ext cx="7431741" cy="42094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5810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" y="596"/>
            <a:ext cx="9142940" cy="5142904"/>
          </a:xfrm>
          <a:prstGeom prst="rect">
            <a:avLst/>
          </a:prstGeom>
          <a:noFill/>
        </p:spPr>
      </p:pic>
      <p:sp>
        <p:nvSpPr>
          <p:cNvPr id="16" name="Freeform 9"/>
          <p:cNvSpPr>
            <a:spLocks/>
          </p:cNvSpPr>
          <p:nvPr userDrawn="1"/>
        </p:nvSpPr>
        <p:spPr bwMode="auto">
          <a:xfrm>
            <a:off x="8372475" y="3698081"/>
            <a:ext cx="771525" cy="1445419"/>
          </a:xfrm>
          <a:custGeom>
            <a:avLst/>
            <a:gdLst/>
            <a:ahLst/>
            <a:cxnLst>
              <a:cxn ang="0">
                <a:pos x="608" y="0"/>
              </a:cxn>
              <a:cxn ang="0">
                <a:pos x="0" y="1214"/>
              </a:cxn>
              <a:cxn ang="0">
                <a:pos x="608" y="1214"/>
              </a:cxn>
              <a:cxn ang="0">
                <a:pos x="608" y="0"/>
              </a:cxn>
            </a:cxnLst>
            <a:rect l="0" t="0" r="r" b="b"/>
            <a:pathLst>
              <a:path w="608" h="1214">
                <a:moveTo>
                  <a:pt x="608" y="0"/>
                </a:moveTo>
                <a:lnTo>
                  <a:pt x="0" y="1214"/>
                </a:lnTo>
                <a:lnTo>
                  <a:pt x="608" y="1214"/>
                </a:lnTo>
                <a:lnTo>
                  <a:pt x="608" y="0"/>
                </a:lnTo>
                <a:close/>
              </a:path>
            </a:pathLst>
          </a:custGeom>
          <a:solidFill>
            <a:srgbClr val="D9272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G:\Gauri\Other-Project\Onword-PPT\Onward-from-Nikita\Onward-footer_revised\for separators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38478" y="4573079"/>
            <a:ext cx="1940719" cy="330994"/>
          </a:xfrm>
          <a:prstGeom prst="rect">
            <a:avLst/>
          </a:prstGeom>
          <a:noFill/>
        </p:spPr>
      </p:pic>
      <p:sp>
        <p:nvSpPr>
          <p:cNvPr id="19" name="Title 1">
            <a:hlinkClick r:id="rId4"/>
          </p:cNvPr>
          <p:cNvSpPr txBox="1">
            <a:spLocks/>
          </p:cNvSpPr>
          <p:nvPr userDrawn="1"/>
        </p:nvSpPr>
        <p:spPr>
          <a:xfrm>
            <a:off x="5918128" y="4604638"/>
            <a:ext cx="1821439" cy="29943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algn="l">
              <a:lnSpc>
                <a:spcPct val="110000"/>
              </a:lnSpc>
              <a:defRPr sz="32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sng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www.onwardgroup.com</a:t>
            </a:r>
            <a:endParaRPr kumimoji="0" lang="en-US" sz="13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0" name="Picture 7" descr="G:\Gauri\Other-Project\Onword-PPT\Final\linkedin.pn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792737" y="4557272"/>
            <a:ext cx="276225" cy="276225"/>
          </a:xfrm>
          <a:prstGeom prst="rect">
            <a:avLst/>
          </a:prstGeom>
          <a:noFill/>
        </p:spPr>
      </p:pic>
      <p:pic>
        <p:nvPicPr>
          <p:cNvPr id="21" name="Picture 8" descr="G:\Gauri\Other-Project\Onword-PPT\Final\twitter.png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8124738" y="4552509"/>
            <a:ext cx="276225" cy="285750"/>
          </a:xfrm>
          <a:prstGeom prst="rect">
            <a:avLst/>
          </a:prstGeom>
          <a:noFill/>
        </p:spPr>
      </p:pic>
      <p:pic>
        <p:nvPicPr>
          <p:cNvPr id="22" name="Picture 2" descr="C:\Users\cs5\Desktop\logo2.png"/>
          <p:cNvPicPr>
            <a:picLocks noChangeAspect="1" noChangeArrowheads="1"/>
          </p:cNvPicPr>
          <p:nvPr userDrawn="1"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10275" y="539914"/>
            <a:ext cx="1376363" cy="325040"/>
          </a:xfrm>
          <a:prstGeom prst="rect">
            <a:avLst/>
          </a:prstGeom>
          <a:noFill/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439057" y="1946162"/>
            <a:ext cx="6114143" cy="1102519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 sz="2100">
                <a:solidFill>
                  <a:srgbClr val="CC042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1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849"/>
            <a:ext cx="8229600" cy="668504"/>
          </a:xfrm>
        </p:spPr>
        <p:txBody>
          <a:bodyPr/>
          <a:lstStyle/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CFCE418-B4AE-4D95-8DC1-3DD475CF3723}"/>
              </a:ext>
            </a:extLst>
          </p:cNvPr>
          <p:cNvCxnSpPr/>
          <p:nvPr userDrawn="1"/>
        </p:nvCxnSpPr>
        <p:spPr>
          <a:xfrm>
            <a:off x="438150" y="712520"/>
            <a:ext cx="8705850" cy="1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268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4943703"/>
            <a:ext cx="2548012" cy="106186"/>
          </a:xfrm>
        </p:spPr>
        <p:txBody>
          <a:bodyPr wrap="square">
            <a:noAutofit/>
          </a:bodyPr>
          <a:lstStyle>
            <a:lvl1pPr marL="0" indent="0" algn="ctr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525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200">
                <a:solidFill>
                  <a:schemeClr val="accent2"/>
                </a:solidFill>
              </a:defRPr>
            </a:lvl2pPr>
            <a:lvl3pPr>
              <a:buFontTx/>
              <a:buNone/>
              <a:defRPr sz="1200">
                <a:solidFill>
                  <a:schemeClr val="accent2"/>
                </a:solidFill>
              </a:defRPr>
            </a:lvl3pPr>
            <a:lvl4pPr>
              <a:buFontTx/>
              <a:buNone/>
              <a:defRPr sz="12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#Insert Hashtag</a:t>
            </a:r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92884"/>
            <a:ext cx="8229600" cy="526298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97903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848"/>
            <a:ext cx="8229600" cy="675976"/>
          </a:xfrm>
        </p:spPr>
        <p:txBody>
          <a:bodyPr/>
          <a:lstStyle/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6824"/>
            <a:ext cx="8229600" cy="3880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712520"/>
            <a:ext cx="8705850" cy="1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6540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Autofit/>
          </a:bodyPr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97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848"/>
            <a:ext cx="8229600" cy="661034"/>
          </a:xfrm>
        </p:spPr>
        <p:txBody>
          <a:bodyPr/>
          <a:lstStyle/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1882"/>
            <a:ext cx="4038600" cy="27769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91882"/>
            <a:ext cx="4038600" cy="27769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8150" y="712520"/>
            <a:ext cx="8705850" cy="1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18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9412"/>
            <a:ext cx="8229600" cy="637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648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rgbClr val="2E67B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28486"/>
            <a:ext cx="4040188" cy="30321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8648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rgbClr val="2E67B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28486"/>
            <a:ext cx="4041775" cy="30321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38150" y="712520"/>
            <a:ext cx="8705850" cy="1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787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850"/>
            <a:ext cx="8229600" cy="661032"/>
          </a:xfrm>
        </p:spPr>
        <p:txBody>
          <a:bodyPr/>
          <a:lstStyle/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8150" y="712520"/>
            <a:ext cx="8705850" cy="1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200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611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34472"/>
            <a:ext cx="3570513" cy="664882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/</a:t>
            </a:r>
            <a:r>
              <a:rPr lang="en-US">
                <a:solidFill>
                  <a:srgbClr val="BB2928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62" y="204788"/>
            <a:ext cx="4526038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799354"/>
            <a:ext cx="3570513" cy="37952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8150" y="712520"/>
            <a:ext cx="3589564" cy="0"/>
          </a:xfrm>
          <a:prstGeom prst="line">
            <a:avLst/>
          </a:prstGeom>
          <a:ln>
            <a:solidFill>
              <a:srgbClr val="A6A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504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830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849"/>
            <a:ext cx="8229600" cy="67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/</a:t>
            </a:r>
            <a:r>
              <a:rPr lang="en-US">
                <a:solidFill>
                  <a:srgbClr val="BB292C"/>
                </a:solidFill>
                <a:ea typeface="Open Sans" pitchFamily="34" charset="0"/>
              </a:rPr>
              <a:t>/</a:t>
            </a:r>
            <a:r>
              <a:rPr lang="en-US"/>
              <a:t> 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6824"/>
            <a:ext cx="8229600" cy="388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0163" y="4724810"/>
            <a:ext cx="1463675" cy="151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8AB59D5-2BA5-954D-B3E0-1AA483128F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5041107"/>
            <a:ext cx="9144000" cy="102393"/>
          </a:xfrm>
          <a:prstGeom prst="rect">
            <a:avLst/>
          </a:prstGeom>
          <a:solidFill>
            <a:srgbClr val="2E67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 descr="G:\Gauri\Other-Project\Onword-PPT\Onward-from-Nikita\Onward-footer_revised\for white.png"/>
          <p:cNvPicPr>
            <a:picLocks noChangeAspect="1" noChangeArrowheads="1"/>
          </p:cNvPicPr>
          <p:nvPr userDrawn="1"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369665" y="4602748"/>
            <a:ext cx="1940719" cy="330994"/>
          </a:xfrm>
          <a:prstGeom prst="rect">
            <a:avLst/>
          </a:prstGeom>
          <a:noFill/>
        </p:spPr>
      </p:pic>
      <p:pic>
        <p:nvPicPr>
          <p:cNvPr id="29" name="Picture 2" descr="C:\Users\cs5\Desktop\logo3.png"/>
          <p:cNvPicPr>
            <a:picLocks noChangeAspect="1" noChangeArrowheads="1"/>
          </p:cNvPicPr>
          <p:nvPr userDrawn="1"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7350453" y="4541008"/>
            <a:ext cx="1376363" cy="325040"/>
          </a:xfrm>
          <a:prstGeom prst="rect">
            <a:avLst/>
          </a:prstGeom>
          <a:noFill/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8100" y="4841875"/>
            <a:ext cx="1463675" cy="195214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rgbClr val="63636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OTL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411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rgbClr val="2E67B2"/>
          </a:solidFill>
          <a:latin typeface="Arial"/>
          <a:ea typeface="+mj-ea"/>
          <a:cs typeface="Arial"/>
        </a:defRPr>
      </a:lvl1pPr>
    </p:titleStyle>
    <p:bodyStyle>
      <a:lvl1pPr marL="177800" indent="-177800" algn="l" defTabSz="457200" rtl="0" eaLnBrk="1" latinLnBrk="0" hangingPunct="1">
        <a:lnSpc>
          <a:spcPct val="100000"/>
        </a:lnSpc>
        <a:spcBef>
          <a:spcPct val="20000"/>
        </a:spcBef>
        <a:buClr>
          <a:srgbClr val="2E67B2"/>
        </a:buClr>
        <a:buFont typeface="Arial"/>
        <a:buChar char="•"/>
        <a:defRPr sz="1600" kern="1200">
          <a:solidFill>
            <a:srgbClr val="636366"/>
          </a:solidFill>
          <a:latin typeface="Arial"/>
          <a:ea typeface="+mn-ea"/>
          <a:cs typeface="Arial"/>
        </a:defRPr>
      </a:lvl1pPr>
      <a:lvl2pPr marL="446088" indent="-268288" algn="l" defTabSz="457200" rtl="0" eaLnBrk="1" latinLnBrk="0" hangingPunct="1">
        <a:lnSpc>
          <a:spcPct val="100000"/>
        </a:lnSpc>
        <a:spcBef>
          <a:spcPct val="20000"/>
        </a:spcBef>
        <a:buClr>
          <a:srgbClr val="2E67B2"/>
        </a:buClr>
        <a:buFont typeface="Arial"/>
        <a:buChar char="–"/>
        <a:defRPr sz="1600" kern="1200">
          <a:solidFill>
            <a:srgbClr val="636366"/>
          </a:solidFill>
          <a:latin typeface="Arial"/>
          <a:ea typeface="+mn-ea"/>
          <a:cs typeface="Arial"/>
        </a:defRPr>
      </a:lvl2pPr>
      <a:lvl3pPr marL="623888" indent="-177800" algn="l" defTabSz="457200" rtl="0" eaLnBrk="1" latinLnBrk="0" hangingPunct="1">
        <a:lnSpc>
          <a:spcPct val="100000"/>
        </a:lnSpc>
        <a:spcBef>
          <a:spcPct val="20000"/>
        </a:spcBef>
        <a:buClr>
          <a:srgbClr val="2E67B2"/>
        </a:buClr>
        <a:buFont typeface="Arial"/>
        <a:buChar char="•"/>
        <a:defRPr sz="1400" kern="1200">
          <a:solidFill>
            <a:srgbClr val="636366"/>
          </a:solidFill>
          <a:latin typeface="Arial"/>
          <a:ea typeface="+mn-ea"/>
          <a:cs typeface="Arial"/>
        </a:defRPr>
      </a:lvl3pPr>
      <a:lvl4pPr marL="900113" indent="-276225" algn="l" defTabSz="457200" rtl="0" eaLnBrk="1" latinLnBrk="0" hangingPunct="1">
        <a:lnSpc>
          <a:spcPct val="100000"/>
        </a:lnSpc>
        <a:spcBef>
          <a:spcPct val="20000"/>
        </a:spcBef>
        <a:buClr>
          <a:srgbClr val="2E67B2"/>
        </a:buClr>
        <a:buFont typeface="Arial"/>
        <a:buChar char="–"/>
        <a:defRPr sz="1400" kern="1200">
          <a:solidFill>
            <a:srgbClr val="636366"/>
          </a:solidFill>
          <a:latin typeface="Arial"/>
          <a:ea typeface="+mn-ea"/>
          <a:cs typeface="Arial"/>
        </a:defRPr>
      </a:lvl4pPr>
      <a:lvl5pPr marL="1162050" indent="-261938" algn="l" defTabSz="457200" rtl="0" eaLnBrk="1" latinLnBrk="0" hangingPunct="1">
        <a:lnSpc>
          <a:spcPct val="100000"/>
        </a:lnSpc>
        <a:spcBef>
          <a:spcPct val="20000"/>
        </a:spcBef>
        <a:buClr>
          <a:srgbClr val="2E67B2"/>
        </a:buClr>
        <a:buFont typeface="Arial"/>
        <a:buChar char="»"/>
        <a:defRPr sz="1400" kern="1200">
          <a:solidFill>
            <a:srgbClr val="636366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848"/>
            <a:ext cx="8416636" cy="675976"/>
          </a:xfrm>
        </p:spPr>
        <p:txBody>
          <a:bodyPr/>
          <a:lstStyle/>
          <a:p>
            <a:r>
              <a:rPr lang="en-IN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</a:rPr>
              <a:t>Case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</a:rPr>
              <a:t> study - Data annotation and 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</a:rPr>
              <a:t>data </a:t>
            </a:r>
            <a:r>
              <a:rPr lang="en-I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</a:rPr>
              <a:t>labeling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</a:rPr>
              <a:t> 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</a:rPr>
              <a:t>services For ML 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40163" y="4693637"/>
            <a:ext cx="1463675" cy="151825"/>
          </a:xfrm>
        </p:spPr>
        <p:txBody>
          <a:bodyPr/>
          <a:lstStyle/>
          <a:p>
            <a:fld id="{28AB59D5-2BA5-954D-B3E0-1AA483128F9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OTL Confidential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999686" y="709625"/>
            <a:ext cx="491836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During ML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Which Processes Need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en-I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of Quality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I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Inadequate Infrastructure</a:t>
            </a:r>
            <a:endParaRPr lang="en-I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I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of Skilled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Time taken to train the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Solution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A properly </a:t>
            </a:r>
            <a:r>
              <a:rPr lang="en-IN" sz="900" dirty="0" err="1"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 dataset provides a ground truth that the ML model uses to check its predictions for accuracy and to continue refining its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Speed and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Quality with Accuracy</a:t>
            </a:r>
            <a:endParaRPr lang="en-IN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Key Benefits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 high quality data for training train ML models.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The global 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data annotation</a:t>
            </a: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 market size is expected to reach US$1.6 billion by 2025, according to a new study by Grand View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Low-cost Training Data for AI &amp;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IN" sz="900" dirty="0">
                <a:latin typeface="Arial" panose="020B0604020202020204" pitchFamily="34" charset="0"/>
                <a:cs typeface="Arial" panose="020B0604020202020204" pitchFamily="34" charset="0"/>
              </a:rPr>
              <a:t>Scalable Solution for Varied </a:t>
            </a:r>
            <a:r>
              <a:rPr lang="en-IN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IN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IN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IN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What is Data Annotation and What are its Advantages? | by ANOLYTICS |  anolytics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06823"/>
            <a:ext cx="3440617" cy="36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912BCDC-EB8E-4DB0-AC25-0A80F82F58BF}"/>
              </a:ext>
            </a:extLst>
          </p:cNvPr>
          <p:cNvCxnSpPr>
            <a:cxnSpLocks/>
          </p:cNvCxnSpPr>
          <p:nvPr/>
        </p:nvCxnSpPr>
        <p:spPr>
          <a:xfrm>
            <a:off x="3999686" y="709625"/>
            <a:ext cx="0" cy="3993145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1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xmlns="" id="{9F4B8E2D-876C-4C2C-9F6D-CCCF52D5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850"/>
            <a:ext cx="8229600" cy="661032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Case Study  </a:t>
            </a:r>
            <a:r>
              <a:rPr lang="en-US" dirty="0" smtClean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Image annotation in retail and e-commerce industry   </a:t>
            </a:r>
            <a:endParaRPr lang="en-IN" dirty="0">
              <a:solidFill>
                <a:srgbClr val="0094B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912BCDC-EB8E-4DB0-AC25-0A80F82F58BF}"/>
              </a:ext>
            </a:extLst>
          </p:cNvPr>
          <p:cNvCxnSpPr>
            <a:cxnSpLocks/>
          </p:cNvCxnSpPr>
          <p:nvPr/>
        </p:nvCxnSpPr>
        <p:spPr>
          <a:xfrm>
            <a:off x="3915696" y="777959"/>
            <a:ext cx="0" cy="3993145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CA6D573-B71C-41CD-BF93-4AEC98D7DA39}"/>
              </a:ext>
            </a:extLst>
          </p:cNvPr>
          <p:cNvSpPr/>
          <p:nvPr/>
        </p:nvSpPr>
        <p:spPr>
          <a:xfrm>
            <a:off x="4077077" y="791576"/>
            <a:ext cx="4770371" cy="205740"/>
          </a:xfrm>
          <a:prstGeom prst="rect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4300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826" tIns="33416" rIns="66826" bIns="33416" rtlCol="0" anchor="ctr"/>
          <a:lstStyle/>
          <a:p>
            <a:pPr defTabSz="681523" fontAlgn="base">
              <a:spcBef>
                <a:spcPct val="0"/>
              </a:spcBef>
              <a:spcAft>
                <a:spcPct val="0"/>
              </a:spcAft>
            </a:pPr>
            <a:r>
              <a:rPr lang="en-US" sz="975" b="1" dirty="0">
                <a:solidFill>
                  <a:prstClr val="white"/>
                </a:solidFill>
                <a:latin typeface="Trebuchet MS" pitchFamily="34" charset="0"/>
              </a:rPr>
              <a:t>Case Study Brief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7195808-C958-4911-B72B-F34555104972}"/>
              </a:ext>
            </a:extLst>
          </p:cNvPr>
          <p:cNvSpPr/>
          <p:nvPr/>
        </p:nvSpPr>
        <p:spPr>
          <a:xfrm>
            <a:off x="4077076" y="2308691"/>
            <a:ext cx="4770371" cy="205740"/>
          </a:xfrm>
          <a:prstGeom prst="rect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4300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826" tIns="33416" rIns="66826" bIns="33416" rtlCol="0" anchor="ctr"/>
          <a:lstStyle/>
          <a:p>
            <a:pPr defTabSz="681523" fontAlgn="base">
              <a:spcBef>
                <a:spcPct val="0"/>
              </a:spcBef>
              <a:spcAft>
                <a:spcPct val="0"/>
              </a:spcAft>
            </a:pPr>
            <a:r>
              <a:rPr lang="en-US" sz="975" b="1" dirty="0">
                <a:solidFill>
                  <a:prstClr val="white"/>
                </a:solidFill>
                <a:latin typeface="Trebuchet MS" pitchFamily="34" charset="0"/>
              </a:rPr>
              <a:t>Solution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C83D5A7-4F26-40CB-BD47-EF93DCE834CB}"/>
              </a:ext>
            </a:extLst>
          </p:cNvPr>
          <p:cNvSpPr txBox="1"/>
          <p:nvPr/>
        </p:nvSpPr>
        <p:spPr>
          <a:xfrm>
            <a:off x="4077076" y="1048724"/>
            <a:ext cx="4724540" cy="1413856"/>
          </a:xfrm>
          <a:prstGeom prst="rect">
            <a:avLst/>
          </a:prstGeom>
          <a:noFill/>
        </p:spPr>
        <p:txBody>
          <a:bodyPr wrap="square" lIns="68204" tIns="34103" rIns="68204" bIns="34103" rtlCol="0">
            <a:spAutoFit/>
          </a:bodyPr>
          <a:lstStyle>
            <a:defPPr>
              <a:defRPr lang="en-GB"/>
            </a:defPPr>
            <a:lvl2pPr marL="279651" lvl="1" indent="-279651" defTabSz="894688" fontAlgn="auto">
              <a:spcBef>
                <a:spcPts val="0"/>
              </a:spcBef>
              <a:spcAft>
                <a:spcPts val="588"/>
              </a:spcAft>
              <a:buFont typeface="Arial" pitchFamily="34" charset="0"/>
              <a:buChar char="•"/>
              <a:defRPr sz="1300" b="0">
                <a:solidFill>
                  <a:prstClr val="black"/>
                </a:solidFill>
              </a:defRPr>
            </a:lvl2pPr>
          </a:lstStyle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r>
              <a:rPr lang="en-US" sz="975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</a:t>
            </a:r>
            <a:r>
              <a:rPr lang="en-US" sz="975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IN" sz="975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leader in connected </a:t>
            </a:r>
            <a:r>
              <a:rPr lang="en-IN" sz="975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retail and e-commerce industry. They want to automate the process using AI. </a:t>
            </a:r>
            <a:endParaRPr lang="en-IN" sz="975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r>
              <a:rPr lang="en-US" sz="975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</a:t>
            </a:r>
            <a:r>
              <a:rPr lang="en-US" sz="975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 </a:t>
            </a:r>
            <a:r>
              <a:rPr lang="en-US" sz="975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are:</a:t>
            </a:r>
          </a:p>
          <a:p>
            <a:pPr marL="171450" indent="-171450"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sz="975" dirty="0" smtClean="0">
                <a:latin typeface="Segoe UI" panose="020B0502040204020203" pitchFamily="34" charset="0"/>
                <a:cs typeface="Segoe UI" panose="020B0502040204020203" pitchFamily="34" charset="0"/>
              </a:rPr>
              <a:t>Does the dataset fit the problem?</a:t>
            </a:r>
            <a:endParaRPr lang="en-US" sz="97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sz="975" dirty="0" smtClean="0">
                <a:latin typeface="Segoe UI" panose="020B0502040204020203" pitchFamily="34" charset="0"/>
                <a:cs typeface="Segoe UI" panose="020B0502040204020203" pitchFamily="34" charset="0"/>
              </a:rPr>
              <a:t>Is dataset complete?</a:t>
            </a:r>
            <a:endParaRPr lang="en-US" sz="97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sz="975" dirty="0" smtClean="0">
                <a:latin typeface="Segoe UI" panose="020B0502040204020203" pitchFamily="34" charset="0"/>
                <a:cs typeface="Segoe UI" panose="020B0502040204020203" pitchFamily="34" charset="0"/>
              </a:rPr>
              <a:t>How can you annotate a dataset and ensure the quality of the data and user experience overtime?</a:t>
            </a:r>
          </a:p>
          <a:p>
            <a:pPr marL="171450" indent="-171450"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endParaRPr lang="en-US" sz="975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0" r="-1"/>
          <a:stretch/>
        </p:blipFill>
        <p:spPr>
          <a:xfrm>
            <a:off x="586252" y="791576"/>
            <a:ext cx="2916020" cy="375639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C83D5A7-4F26-40CB-BD47-EF93DCE834CB}"/>
              </a:ext>
            </a:extLst>
          </p:cNvPr>
          <p:cNvSpPr txBox="1"/>
          <p:nvPr/>
        </p:nvSpPr>
        <p:spPr>
          <a:xfrm>
            <a:off x="4099991" y="2594283"/>
            <a:ext cx="4724540" cy="2337185"/>
          </a:xfrm>
          <a:prstGeom prst="rect">
            <a:avLst/>
          </a:prstGeom>
          <a:noFill/>
        </p:spPr>
        <p:txBody>
          <a:bodyPr wrap="square" lIns="68204" tIns="34103" rIns="68204" bIns="34103" rtlCol="0">
            <a:spAutoFit/>
          </a:bodyPr>
          <a:lstStyle>
            <a:defPPr>
              <a:defRPr lang="en-GB"/>
            </a:defPPr>
            <a:lvl2pPr marL="279651" lvl="1" indent="-279651" defTabSz="894688" fontAlgn="auto">
              <a:spcBef>
                <a:spcPts val="0"/>
              </a:spcBef>
              <a:spcAft>
                <a:spcPts val="588"/>
              </a:spcAft>
              <a:buFont typeface="Arial" pitchFamily="34" charset="0"/>
              <a:buChar char="•"/>
              <a:defRPr sz="1300" b="0">
                <a:solidFill>
                  <a:prstClr val="black"/>
                </a:solidFill>
              </a:defRPr>
            </a:lvl2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production data to ensure the training data matches the real world scenarios.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8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Customized data annotation.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8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annotation open source tools(</a:t>
            </a:r>
            <a:r>
              <a:rPr lang="en-IN" sz="98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Cvat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N" sz="98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Labelbox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Label Studio 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8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Determine the success criteria for a trained model :</a:t>
            </a:r>
            <a:endParaRPr lang="en-IN" sz="98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1101" lvl="1" indent="-171450">
              <a:buFont typeface="Courier New" panose="02070309020205020404" pitchFamily="49" charset="0"/>
              <a:buChar char="o"/>
            </a:pPr>
            <a:r>
              <a:rPr lang="en-US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Precision</a:t>
            </a:r>
            <a:endParaRPr lang="en-IN" sz="98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1101" lvl="1" indent="-171450">
              <a:buFont typeface="Courier New" panose="02070309020205020404" pitchFamily="49" charset="0"/>
              <a:buChar char="o"/>
            </a:pPr>
            <a:r>
              <a:rPr lang="en-US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Recall</a:t>
            </a:r>
            <a:endParaRPr lang="en-IN" sz="98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1101" lvl="1" indent="-171450">
              <a:buFont typeface="Courier New" panose="02070309020205020404" pitchFamily="49" charset="0"/>
              <a:buChar char="o"/>
            </a:pPr>
            <a:r>
              <a:rPr lang="en-US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F1 score</a:t>
            </a:r>
            <a:endParaRPr lang="en-IN" sz="98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1101" lvl="1" indent="-171450">
              <a:buFont typeface="Courier New" panose="02070309020205020404" pitchFamily="49" charset="0"/>
              <a:buChar char="o"/>
            </a:pPr>
            <a:r>
              <a:rPr lang="en-US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not met – retrain, go back to the data</a:t>
            </a:r>
          </a:p>
          <a:p>
            <a:pPr lvl="1" indent="0">
              <a:buNone/>
            </a:pPr>
            <a:endParaRPr lang="en-IN" sz="98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1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BB2CFF21-3053-4DC9-9C13-53C1A6C5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13"/>
            <a:ext cx="8229600" cy="675976"/>
          </a:xfrm>
        </p:spPr>
        <p:txBody>
          <a:bodyPr anchor="ctr"/>
          <a:lstStyle/>
          <a:p>
            <a:r>
              <a:rPr lang="en-IN" dirty="0" smtClean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IN" dirty="0" smtClean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IN" dirty="0" smtClean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Case </a:t>
            </a:r>
            <a:r>
              <a:rPr lang="en-IN" dirty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Study – </a:t>
            </a:r>
            <a:r>
              <a:rPr lang="en-US" dirty="0">
                <a:solidFill>
                  <a:srgbClr val="0094B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 annotation in retail and e-commerce industry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4FFF766-ECC4-4122-A888-D1F4D8BD28DB}"/>
              </a:ext>
            </a:extLst>
          </p:cNvPr>
          <p:cNvSpPr/>
          <p:nvPr/>
        </p:nvSpPr>
        <p:spPr>
          <a:xfrm rot="20323988">
            <a:off x="-88541" y="3578594"/>
            <a:ext cx="39528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Forecast Downtime Prediction Accuracy &gt; 77%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D6CC40-3287-4CEF-9FA7-63CD75914CEB}"/>
              </a:ext>
            </a:extLst>
          </p:cNvPr>
          <p:cNvSpPr/>
          <p:nvPr/>
        </p:nvSpPr>
        <p:spPr>
          <a:xfrm>
            <a:off x="4307070" y="765117"/>
            <a:ext cx="4770371" cy="205740"/>
          </a:xfrm>
          <a:prstGeom prst="rect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4300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826" tIns="33416" rIns="66826" bIns="33416" rtlCol="0" anchor="ctr"/>
          <a:lstStyle/>
          <a:p>
            <a:pPr defTabSz="681523" fontAlgn="base">
              <a:spcBef>
                <a:spcPct val="0"/>
              </a:spcBef>
              <a:spcAft>
                <a:spcPct val="0"/>
              </a:spcAft>
            </a:pPr>
            <a:r>
              <a:rPr lang="en-US" sz="975" b="1" dirty="0">
                <a:solidFill>
                  <a:prstClr val="white"/>
                </a:solidFill>
                <a:latin typeface="Trebuchet MS" pitchFamily="34" charset="0"/>
              </a:rPr>
              <a:t>Key Benefits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8277F1-F0C5-479F-9F87-BDEA082B72D2}"/>
              </a:ext>
            </a:extLst>
          </p:cNvPr>
          <p:cNvSpPr txBox="1"/>
          <p:nvPr/>
        </p:nvSpPr>
        <p:spPr>
          <a:xfrm>
            <a:off x="4307070" y="1209821"/>
            <a:ext cx="4770365" cy="3507762"/>
          </a:xfrm>
          <a:prstGeom prst="rect">
            <a:avLst/>
          </a:prstGeom>
          <a:noFill/>
        </p:spPr>
        <p:txBody>
          <a:bodyPr wrap="square" lIns="68204" tIns="34103" rIns="68204" bIns="34103" rtlCol="0">
            <a:spAutoFit/>
          </a:bodyPr>
          <a:lstStyle>
            <a:defPPr>
              <a:defRPr lang="en-GB"/>
            </a:defPPr>
            <a:lvl2pPr marL="279651" lvl="1" indent="-279651" defTabSz="894688" fontAlgn="auto">
              <a:spcBef>
                <a:spcPts val="0"/>
              </a:spcBef>
              <a:spcAft>
                <a:spcPts val="588"/>
              </a:spcAft>
              <a:buFont typeface="Arial" pitchFamily="34" charset="0"/>
              <a:buChar char="•"/>
              <a:defRPr sz="1300" b="0">
                <a:solidFill>
                  <a:prstClr val="black"/>
                </a:solidFill>
              </a:defRPr>
            </a:lvl2pPr>
          </a:lstStyle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better user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experience for shopping </a:t>
            </a: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by giving them exactly what they’re looking to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buy.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Annotating images online and tagging with specific captions and keywords to make it easier to classify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products.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well-done image annotation process will ensure that products are categorized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accurately.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Tagging images properly helps to improve the search relevance to make relevant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recommendations.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killed </a:t>
            </a: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annotators accurately label and classify these objects for an AI-backed interactive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 </a:t>
            </a: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recognize objects and make the product search experience comfortable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Experienced image annotation teams annotate images of shelves, prices, brands, and products so companies can track shelf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management.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IN" sz="1000" dirty="0"/>
              <a:t> </a:t>
            </a: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dentify </a:t>
            </a:r>
            <a:r>
              <a:rPr lang="en-IN" sz="98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items that have been misplaced, and quickly conduct price </a:t>
            </a:r>
            <a:r>
              <a:rPr lang="en-IN" sz="98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checking.</a:t>
            </a: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endParaRPr lang="en-IN" sz="98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endParaRPr lang="en-IN" sz="98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lvl="1" indent="-214313" defTabSz="68580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defRPr/>
            </a:pPr>
            <a:endParaRPr lang="en-US" sz="98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912BCDC-EB8E-4DB0-AC25-0A80F82F58BF}"/>
              </a:ext>
            </a:extLst>
          </p:cNvPr>
          <p:cNvCxnSpPr>
            <a:cxnSpLocks/>
          </p:cNvCxnSpPr>
          <p:nvPr/>
        </p:nvCxnSpPr>
        <p:spPr>
          <a:xfrm>
            <a:off x="3977341" y="724438"/>
            <a:ext cx="0" cy="3993145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hat is Image Annotation?. The performance of Artificial… | by Jiayin Low |  Supahands Tech Blog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67987"/>
            <a:ext cx="3319949" cy="332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428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xmlns="" id="{9F4B8E2D-876C-4C2C-9F6D-CCCF52D5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850"/>
            <a:ext cx="8229600" cy="661032"/>
          </a:xfrm>
        </p:spPr>
        <p:txBody>
          <a:bodyPr anchor="ctr"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Types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CA6D573-B71C-41CD-BF93-4AEC98D7DA39}"/>
              </a:ext>
            </a:extLst>
          </p:cNvPr>
          <p:cNvSpPr/>
          <p:nvPr/>
        </p:nvSpPr>
        <p:spPr>
          <a:xfrm>
            <a:off x="667820" y="813202"/>
            <a:ext cx="8133796" cy="379678"/>
          </a:xfrm>
          <a:prstGeom prst="rect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4300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826" tIns="33416" rIns="66826" bIns="33416" rtlCol="0" anchor="ctr"/>
          <a:lstStyle/>
          <a:p>
            <a:pPr defTabSz="681523" fontAlgn="base">
              <a:spcBef>
                <a:spcPct val="0"/>
              </a:spcBef>
              <a:spcAft>
                <a:spcPct val="0"/>
              </a:spcAft>
            </a:pPr>
            <a:r>
              <a:rPr lang="en-US" sz="975" b="1" dirty="0" smtClean="0">
                <a:solidFill>
                  <a:prstClr val="white"/>
                </a:solidFill>
                <a:latin typeface="Trebuchet MS" pitchFamily="34" charset="0"/>
              </a:rPr>
              <a:t>Types of </a:t>
            </a:r>
            <a:r>
              <a:rPr lang="en-US" sz="975" b="1" dirty="0">
                <a:solidFill>
                  <a:prstClr val="white"/>
                </a:solidFill>
                <a:latin typeface="Trebuchet MS" pitchFamily="34" charset="0"/>
              </a:rPr>
              <a:t>I</a:t>
            </a:r>
            <a:r>
              <a:rPr lang="en-US" sz="975" b="1" dirty="0" smtClean="0">
                <a:solidFill>
                  <a:prstClr val="white"/>
                </a:solidFill>
                <a:latin typeface="Trebuchet MS" pitchFamily="34" charset="0"/>
              </a:rPr>
              <a:t>mage Annotation</a:t>
            </a:r>
            <a:endParaRPr lang="en-US" sz="975" b="1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C83D5A7-4F26-40CB-BD47-EF93DCE834CB}"/>
              </a:ext>
            </a:extLst>
          </p:cNvPr>
          <p:cNvSpPr txBox="1"/>
          <p:nvPr/>
        </p:nvSpPr>
        <p:spPr>
          <a:xfrm>
            <a:off x="667820" y="1366463"/>
            <a:ext cx="8133795" cy="586578"/>
          </a:xfrm>
          <a:prstGeom prst="rect">
            <a:avLst/>
          </a:prstGeom>
          <a:noFill/>
        </p:spPr>
        <p:txBody>
          <a:bodyPr wrap="square" lIns="68204" tIns="34103" rIns="68204" bIns="34103" rtlCol="0">
            <a:spAutoFit/>
          </a:bodyPr>
          <a:lstStyle>
            <a:defPPr>
              <a:defRPr lang="en-GB"/>
            </a:defPPr>
            <a:lvl2pPr marL="279651" lvl="1" indent="-279651" defTabSz="894688" fontAlgn="auto">
              <a:spcBef>
                <a:spcPts val="0"/>
              </a:spcBef>
              <a:spcAft>
                <a:spcPts val="588"/>
              </a:spcAft>
              <a:buFont typeface="Arial" pitchFamily="34" charset="0"/>
              <a:buChar char="•"/>
              <a:defRPr sz="1300" b="0">
                <a:solidFill>
                  <a:prstClr val="black"/>
                </a:solidFill>
              </a:defRPr>
            </a:lvl2pPr>
          </a:lstStyle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r>
              <a:rPr lang="en-IN" sz="98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                 Bounding box                                                                                                    Polygon annotation  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endParaRPr lang="en-IN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endParaRPr lang="en-US" sz="975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912BCDC-EB8E-4DB0-AC25-0A80F82F58BF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4734718" y="1366463"/>
            <a:ext cx="1669" cy="3184989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60" y="1659752"/>
            <a:ext cx="3189661" cy="28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Use Of Bounding Boxes in Image Annotation for Object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8" y="1659752"/>
            <a:ext cx="3764016" cy="28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8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xmlns="" id="{9F4B8E2D-876C-4C2C-9F6D-CCCF52D5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850"/>
            <a:ext cx="8229600" cy="661032"/>
          </a:xfrm>
        </p:spPr>
        <p:txBody>
          <a:bodyPr anchor="ctr"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Types</a:t>
            </a:r>
            <a:endParaRPr lang="en-IN" dirty="0">
              <a:solidFill>
                <a:srgbClr val="0094B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CA6D573-B71C-41CD-BF93-4AEC98D7DA39}"/>
              </a:ext>
            </a:extLst>
          </p:cNvPr>
          <p:cNvSpPr/>
          <p:nvPr/>
        </p:nvSpPr>
        <p:spPr>
          <a:xfrm>
            <a:off x="667820" y="813202"/>
            <a:ext cx="8133796" cy="379678"/>
          </a:xfrm>
          <a:prstGeom prst="rect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4300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826" tIns="33416" rIns="66826" bIns="33416" rtlCol="0" anchor="ctr"/>
          <a:lstStyle/>
          <a:p>
            <a:pPr defTabSz="681523" fontAlgn="base">
              <a:spcBef>
                <a:spcPct val="0"/>
              </a:spcBef>
              <a:spcAft>
                <a:spcPct val="0"/>
              </a:spcAft>
            </a:pPr>
            <a:r>
              <a:rPr lang="en-US" sz="975" b="1" dirty="0" smtClean="0">
                <a:solidFill>
                  <a:prstClr val="white"/>
                </a:solidFill>
                <a:latin typeface="Trebuchet MS" pitchFamily="34" charset="0"/>
              </a:rPr>
              <a:t>Types of </a:t>
            </a:r>
            <a:r>
              <a:rPr lang="en-US" sz="975" b="1" dirty="0">
                <a:solidFill>
                  <a:prstClr val="white"/>
                </a:solidFill>
                <a:latin typeface="Trebuchet MS" pitchFamily="34" charset="0"/>
              </a:rPr>
              <a:t>I</a:t>
            </a:r>
            <a:r>
              <a:rPr lang="en-US" sz="975" b="1" dirty="0" smtClean="0">
                <a:solidFill>
                  <a:prstClr val="white"/>
                </a:solidFill>
                <a:latin typeface="Trebuchet MS" pitchFamily="34" charset="0"/>
              </a:rPr>
              <a:t>mage Annotation</a:t>
            </a:r>
            <a:endParaRPr lang="en-US" sz="975" b="1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C83D5A7-4F26-40CB-BD47-EF93DCE834CB}"/>
              </a:ext>
            </a:extLst>
          </p:cNvPr>
          <p:cNvSpPr txBox="1"/>
          <p:nvPr/>
        </p:nvSpPr>
        <p:spPr>
          <a:xfrm>
            <a:off x="667820" y="1366463"/>
            <a:ext cx="8133795" cy="589014"/>
          </a:xfrm>
          <a:prstGeom prst="rect">
            <a:avLst/>
          </a:prstGeom>
          <a:noFill/>
        </p:spPr>
        <p:txBody>
          <a:bodyPr wrap="square" lIns="68204" tIns="34103" rIns="68204" bIns="34103" rtlCol="0">
            <a:spAutoFit/>
          </a:bodyPr>
          <a:lstStyle>
            <a:defPPr>
              <a:defRPr lang="en-GB"/>
            </a:defPPr>
            <a:lvl2pPr marL="279651" lvl="1" indent="-279651" defTabSz="894688" fontAlgn="auto">
              <a:spcBef>
                <a:spcPts val="0"/>
              </a:spcBef>
              <a:spcAft>
                <a:spcPts val="588"/>
              </a:spcAft>
              <a:buFont typeface="Arial" pitchFamily="34" charset="0"/>
              <a:buChar char="•"/>
              <a:defRPr sz="1300" b="0">
                <a:solidFill>
                  <a:prstClr val="black"/>
                </a:solidFill>
              </a:defRPr>
            </a:lvl2pPr>
          </a:lstStyle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r>
              <a:rPr lang="en-IN" sz="98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                 </a:t>
            </a:r>
            <a:r>
              <a:rPr lang="en-IN" sz="1000" b="1" dirty="0"/>
              <a:t>Line annotation</a:t>
            </a:r>
            <a:r>
              <a:rPr lang="en-IN" sz="98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                                                                              </a:t>
            </a:r>
            <a:r>
              <a:rPr lang="en-IN" sz="1000" b="1" dirty="0"/>
              <a:t>Point annotation</a:t>
            </a:r>
            <a:endParaRPr lang="en-IN" sz="980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endParaRPr lang="en-IN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endParaRPr lang="en-US" sz="975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912BCDC-EB8E-4DB0-AC25-0A80F82F58BF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4734718" y="1366463"/>
            <a:ext cx="1669" cy="3184989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olyline Image Annotation Service for Machine Learning | Sp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33" y="1672356"/>
            <a:ext cx="3666412" cy="281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ndmark Points Annotation Services | Facial Landmark Annot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74" y="1660970"/>
            <a:ext cx="3736326" cy="281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5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xmlns="" id="{9F4B8E2D-876C-4C2C-9F6D-CCCF52D5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850"/>
            <a:ext cx="8229600" cy="661032"/>
          </a:xfrm>
        </p:spPr>
        <p:txBody>
          <a:bodyPr anchor="ctr"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Types</a:t>
            </a:r>
            <a:endParaRPr lang="en-IN" dirty="0">
              <a:solidFill>
                <a:srgbClr val="0094B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CA6D573-B71C-41CD-BF93-4AEC98D7DA39}"/>
              </a:ext>
            </a:extLst>
          </p:cNvPr>
          <p:cNvSpPr/>
          <p:nvPr/>
        </p:nvSpPr>
        <p:spPr>
          <a:xfrm>
            <a:off x="667820" y="813202"/>
            <a:ext cx="8133796" cy="379678"/>
          </a:xfrm>
          <a:prstGeom prst="rect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4300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826" tIns="33416" rIns="66826" bIns="33416" rtlCol="0" anchor="ctr"/>
          <a:lstStyle/>
          <a:p>
            <a:pPr defTabSz="681523" fontAlgn="base">
              <a:spcBef>
                <a:spcPct val="0"/>
              </a:spcBef>
              <a:spcAft>
                <a:spcPct val="0"/>
              </a:spcAft>
            </a:pPr>
            <a:r>
              <a:rPr lang="en-US" sz="975" b="1" dirty="0" smtClean="0">
                <a:solidFill>
                  <a:prstClr val="white"/>
                </a:solidFill>
                <a:latin typeface="Trebuchet MS" pitchFamily="34" charset="0"/>
              </a:rPr>
              <a:t>Types of </a:t>
            </a:r>
            <a:r>
              <a:rPr lang="en-US" sz="975" b="1" dirty="0">
                <a:solidFill>
                  <a:prstClr val="white"/>
                </a:solidFill>
                <a:latin typeface="Trebuchet MS" pitchFamily="34" charset="0"/>
              </a:rPr>
              <a:t>I</a:t>
            </a:r>
            <a:r>
              <a:rPr lang="en-US" sz="975" b="1" dirty="0" smtClean="0">
                <a:solidFill>
                  <a:prstClr val="white"/>
                </a:solidFill>
                <a:latin typeface="Trebuchet MS" pitchFamily="34" charset="0"/>
              </a:rPr>
              <a:t>mage Annotation</a:t>
            </a:r>
            <a:endParaRPr lang="en-US" sz="975" b="1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C83D5A7-4F26-40CB-BD47-EF93DCE834CB}"/>
              </a:ext>
            </a:extLst>
          </p:cNvPr>
          <p:cNvSpPr txBox="1"/>
          <p:nvPr/>
        </p:nvSpPr>
        <p:spPr>
          <a:xfrm>
            <a:off x="667820" y="1366463"/>
            <a:ext cx="8133795" cy="388960"/>
          </a:xfrm>
          <a:prstGeom prst="rect">
            <a:avLst/>
          </a:prstGeom>
          <a:noFill/>
        </p:spPr>
        <p:txBody>
          <a:bodyPr wrap="square" lIns="68204" tIns="34103" rIns="68204" bIns="34103" rtlCol="0">
            <a:spAutoFit/>
          </a:bodyPr>
          <a:lstStyle>
            <a:defPPr>
              <a:defRPr lang="en-GB"/>
            </a:defPPr>
            <a:lvl2pPr marL="279651" lvl="1" indent="-279651" defTabSz="894688" fontAlgn="auto">
              <a:spcBef>
                <a:spcPts val="0"/>
              </a:spcBef>
              <a:spcAft>
                <a:spcPts val="588"/>
              </a:spcAft>
              <a:buFont typeface="Arial" pitchFamily="34" charset="0"/>
              <a:buChar char="•"/>
              <a:defRPr sz="1300" b="0">
                <a:solidFill>
                  <a:prstClr val="black"/>
                </a:solidFill>
              </a:defRPr>
            </a:lvl2pPr>
          </a:lstStyle>
          <a:p>
            <a:pPr algn="ctr"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r>
              <a:rPr lang="en-IN" sz="98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Semantic Segmentation &amp; Instance </a:t>
            </a:r>
            <a:r>
              <a:rPr lang="en-IN" sz="1000" b="1" dirty="0" smtClean="0"/>
              <a:t>Segmentation</a:t>
            </a:r>
            <a:endParaRPr lang="en-IN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0000"/>
              </a:lnSpc>
              <a:spcBef>
                <a:spcPts val="600"/>
              </a:spcBef>
              <a:buClr>
                <a:prstClr val="black"/>
              </a:buClr>
              <a:defRPr/>
            </a:pPr>
            <a:endParaRPr lang="en-US" sz="975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Overcome Overfitting During Instance Segmentation with Mask-RCNN | by Kayo  Yin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39" y="1651914"/>
            <a:ext cx="5989834" cy="28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0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" y="213454"/>
            <a:ext cx="6866058" cy="533400"/>
          </a:xfrm>
        </p:spPr>
        <p:txBody>
          <a:bodyPr>
            <a:normAutofit/>
          </a:bodyPr>
          <a:lstStyle/>
          <a:p>
            <a:r>
              <a:rPr lang="en-IN" dirty="0" smtClean="0"/>
              <a:t>    Data Annotation - Ecosystem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5"/>
          <a:stretch/>
        </p:blipFill>
        <p:spPr>
          <a:xfrm>
            <a:off x="2229492" y="886637"/>
            <a:ext cx="4485821" cy="35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55AD5B-58BF-4165-8EFF-F8691CB3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Market Insights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04887"/>
            <a:ext cx="5943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8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55AD5B-58BF-4165-8EFF-F8691CB3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Annotation Tools : </a:t>
            </a:r>
            <a:r>
              <a:rPr lang="en-US" dirty="0"/>
              <a:t>key elements</a:t>
            </a:r>
            <a:endParaRPr lang="en-IN" dirty="0"/>
          </a:p>
        </p:txBody>
      </p:sp>
      <p:pic>
        <p:nvPicPr>
          <p:cNvPr id="6148" name="Picture 4" descr="Data Annotation Tools for Machine Learning: An Evolving Gu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5" y="934948"/>
            <a:ext cx="5930889" cy="34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1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nward-MEG_20171108" id="{A0DF9BC5-C5CF-4784-A038-A25E7E655832}" vid="{DDCEE177-58FE-4A69-B9A3-DDC12B9153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375</Words>
  <Application>Microsoft Office PowerPoint</Application>
  <PresentationFormat>On-screen Show (16:9)</PresentationFormat>
  <Paragraphs>74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Courier New</vt:lpstr>
      <vt:lpstr>Open Sans</vt:lpstr>
      <vt:lpstr>Segoe UI</vt:lpstr>
      <vt:lpstr>Segoe UI Semibold</vt:lpstr>
      <vt:lpstr>Trebuchet MS</vt:lpstr>
      <vt:lpstr>Office Theme</vt:lpstr>
      <vt:lpstr>Case study - Data annotation and data labeling services For ML </vt:lpstr>
      <vt:lpstr> Case Study  - Image annotation in retail and e-commerce industry   </vt:lpstr>
      <vt:lpstr> Case Study – Image annotation in retail and e-commerce industry </vt:lpstr>
      <vt:lpstr>Types</vt:lpstr>
      <vt:lpstr>Types</vt:lpstr>
      <vt:lpstr>Types</vt:lpstr>
      <vt:lpstr>    Data Annotation - Ecosystem</vt:lpstr>
      <vt:lpstr>Global Market Insights</vt:lpstr>
      <vt:lpstr>Data Annotation Tools : key elements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// Onward Technologies</dc:title>
  <dc:creator>Satish Ramanan</dc:creator>
  <cp:lastModifiedBy>onward</cp:lastModifiedBy>
  <cp:revision>83</cp:revision>
  <dcterms:created xsi:type="dcterms:W3CDTF">2019-03-26T08:52:06Z</dcterms:created>
  <dcterms:modified xsi:type="dcterms:W3CDTF">2021-03-02T15:33:41Z</dcterms:modified>
</cp:coreProperties>
</file>